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5"/>
  </p:notesMasterIdLst>
  <p:handoutMasterIdLst>
    <p:handoutMasterId r:id="rId26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09" r:id="rId10"/>
    <p:sldId id="611" r:id="rId11"/>
    <p:sldId id="613" r:id="rId12"/>
    <p:sldId id="614" r:id="rId13"/>
    <p:sldId id="615" r:id="rId14"/>
    <p:sldId id="616" r:id="rId15"/>
    <p:sldId id="617" r:id="rId16"/>
    <p:sldId id="619" r:id="rId17"/>
    <p:sldId id="620" r:id="rId18"/>
    <p:sldId id="621" r:id="rId19"/>
    <p:sldId id="622" r:id="rId20"/>
    <p:sldId id="623" r:id="rId21"/>
    <p:sldId id="602" r:id="rId22"/>
    <p:sldId id="504" r:id="rId23"/>
    <p:sldId id="50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Търсещи машини" id="{4BDB24FB-D154-4120-B253-1D7A4F7DBD01}">
          <p14:sldIdLst>
            <p14:sldId id="603"/>
            <p14:sldId id="604"/>
          </p14:sldIdLst>
        </p14:section>
        <p14:section name="Ключови думи за търсене на информация" id="{79D145B8-8827-4E07-9B76-FE3E8B1E112D}">
          <p14:sldIdLst>
            <p14:sldId id="605"/>
            <p14:sldId id="606"/>
            <p14:sldId id="607"/>
            <p14:sldId id="608"/>
            <p14:sldId id="609"/>
            <p14:sldId id="611"/>
            <p14:sldId id="613"/>
            <p14:sldId id="614"/>
          </p14:sldIdLst>
        </p14:section>
        <p14:section name="͏Разширено търсене на информация" id="{44ED5E59-84D3-483E-8444-C75A5C6770E5}">
          <p14:sldIdLst>
            <p14:sldId id="615"/>
            <p14:sldId id="616"/>
            <p14:sldId id="617"/>
            <p14:sldId id="619"/>
            <p14:sldId id="620"/>
            <p14:sldId id="621"/>
            <p14:sldId id="622"/>
            <p14:sldId id="623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23" autoAdjust="0"/>
    <p:restoredTop sz="96395" autoAdjust="0"/>
  </p:normalViewPr>
  <p:slideViewPr>
    <p:cSldViewPr showGuides="1">
      <p:cViewPr varScale="1">
        <p:scale>
          <a:sx n="95" d="100"/>
          <a:sy n="95" d="100"/>
        </p:scale>
        <p:origin x="187" y="7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10.12.2024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3.png>
</file>

<file path=ppt/media/image4.png>
</file>

<file path=ppt/media/image5.png>
</file>

<file path=ppt/media/image6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ing.com/" TargetMode="External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944001"/>
            <a:ext cx="11083636" cy="854999"/>
          </a:xfrm>
        </p:spPr>
        <p:txBody>
          <a:bodyPr>
            <a:normAutofit/>
          </a:bodyPr>
          <a:lstStyle/>
          <a:p>
            <a:r>
              <a:rPr lang="bg-BG" dirty="0"/>
              <a:t>Извличане на полезна информация от интернет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1422646"/>
          </a:xfrm>
        </p:spPr>
        <p:txBody>
          <a:bodyPr>
            <a:normAutofit fontScale="90000"/>
          </a:bodyPr>
          <a:lstStyle/>
          <a:p>
            <a:r>
              <a:rPr lang="ru-RU" dirty="0"/>
              <a:t>Търсене на информация </a:t>
            </a:r>
            <a:br>
              <a:rPr lang="en-US" dirty="0"/>
            </a:br>
            <a:r>
              <a:rPr lang="ru-RU" dirty="0"/>
              <a:t>по зададена тема</a:t>
            </a:r>
            <a:endParaRPr lang="en-US" dirty="0"/>
          </a:p>
        </p:txBody>
      </p:sp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40" b="15240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46" y="3114000"/>
            <a:ext cx="2051955" cy="91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919" y="1271731"/>
            <a:ext cx="9939268" cy="53837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1000" y="100750"/>
            <a:ext cx="10620000" cy="882654"/>
          </a:xfrm>
        </p:spPr>
        <p:txBody>
          <a:bodyPr>
            <a:normAutofit/>
          </a:bodyPr>
          <a:lstStyle/>
          <a:p>
            <a:r>
              <a:rPr lang="bg-BG" sz="3500" dirty="0"/>
              <a:t>Търсене на информация в интернет с ключови думи</a:t>
            </a:r>
            <a:endParaRPr lang="en-US" sz="3500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5867116" y="5432451"/>
            <a:ext cx="5895000" cy="1080000"/>
          </a:xfrm>
          <a:prstGeom prst="wedgeRoundRectCallout">
            <a:avLst>
              <a:gd name="adj1" fmla="val -23141"/>
              <a:gd name="adj2" fmla="val 3900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излиза информация, свързана с въведените ключови думи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236000" y="2439000"/>
            <a:ext cx="5940000" cy="58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201000" y="3831105"/>
            <a:ext cx="5490000" cy="1935000"/>
          </a:xfrm>
          <a:prstGeom prst="wedgeRoundRectCallout">
            <a:avLst>
              <a:gd name="adj1" fmla="val -2460"/>
              <a:gd name="adj2" fmla="val -8793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Можете да изберете какви типове данни да се показват – изображения, видеоклипове, новини и други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29899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Поставянето на:</a:t>
            </a:r>
          </a:p>
          <a:p>
            <a:pPr lvl="1"/>
            <a:r>
              <a:rPr lang="bg-BG" dirty="0"/>
              <a:t>Ключови думи в </a:t>
            </a:r>
            <a:r>
              <a:rPr lang="bg-BG" b="1" dirty="0">
                <a:solidFill>
                  <a:schemeClr val="bg1"/>
                </a:solidFill>
              </a:rPr>
              <a:t>кавички</a:t>
            </a:r>
            <a:r>
              <a:rPr lang="bg-BG" dirty="0"/>
              <a:t> води до търсенето им </a:t>
            </a:r>
            <a:r>
              <a:rPr lang="bg-BG" b="1" dirty="0"/>
              <a:t>точно по начина</a:t>
            </a:r>
            <a:r>
              <a:rPr lang="bg-BG" dirty="0"/>
              <a:t>, по </a:t>
            </a:r>
            <a:r>
              <a:rPr lang="bg-BG" b="1" dirty="0"/>
              <a:t>който са изписани</a:t>
            </a:r>
          </a:p>
          <a:p>
            <a:pPr lvl="1"/>
            <a:r>
              <a:rPr lang="bg-BG" dirty="0"/>
              <a:t>Знак </a:t>
            </a:r>
            <a:r>
              <a:rPr lang="bg-BG" b="1" dirty="0">
                <a:solidFill>
                  <a:schemeClr val="bg1"/>
                </a:solidFill>
              </a:rPr>
              <a:t>тире</a:t>
            </a:r>
            <a:r>
              <a:rPr lang="bg-BG" dirty="0"/>
              <a:t> (</a:t>
            </a:r>
            <a:r>
              <a:rPr lang="bg-BG" b="1" dirty="0"/>
              <a:t>-</a:t>
            </a:r>
            <a:r>
              <a:rPr lang="bg-BG" dirty="0"/>
              <a:t>) пред ключова дума – думата </a:t>
            </a:r>
            <a:r>
              <a:rPr lang="bg-BG" b="1" dirty="0"/>
              <a:t>не трябва да присъства</a:t>
            </a:r>
            <a:r>
              <a:rPr lang="bg-BG" dirty="0"/>
              <a:t> в страниците, които ще се покажат</a:t>
            </a:r>
          </a:p>
          <a:p>
            <a:pPr lvl="1"/>
            <a:r>
              <a:rPr lang="bg-BG" dirty="0"/>
              <a:t>Знак </a:t>
            </a:r>
            <a:r>
              <a:rPr lang="bg-BG" b="1" dirty="0">
                <a:solidFill>
                  <a:schemeClr val="bg1"/>
                </a:solidFill>
              </a:rPr>
              <a:t>плюс</a:t>
            </a:r>
            <a:r>
              <a:rPr lang="bg-BG" dirty="0"/>
              <a:t> (</a:t>
            </a:r>
            <a:r>
              <a:rPr lang="bg-BG" b="1" dirty="0"/>
              <a:t>+</a:t>
            </a:r>
            <a:r>
              <a:rPr lang="bg-BG" dirty="0"/>
              <a:t>) пред ключова дума – думата </a:t>
            </a:r>
            <a:r>
              <a:rPr lang="bg-BG" b="1" dirty="0"/>
              <a:t>задължително трябва да присъства </a:t>
            </a:r>
            <a:r>
              <a:rPr lang="bg-BG" dirty="0"/>
              <a:t>в страниците</a:t>
            </a:r>
          </a:p>
          <a:p>
            <a:r>
              <a:rPr lang="bg-BG" dirty="0"/>
              <a:t>Знакът "</a:t>
            </a:r>
            <a:r>
              <a:rPr lang="bg-BG" b="1" dirty="0">
                <a:solidFill>
                  <a:schemeClr val="bg1"/>
                </a:solidFill>
              </a:rPr>
              <a:t>*</a:t>
            </a:r>
            <a:r>
              <a:rPr lang="bg-BG" dirty="0"/>
              <a:t>" се поставя на </a:t>
            </a:r>
            <a:r>
              <a:rPr lang="bg-BG" b="1" dirty="0"/>
              <a:t>място на буква </a:t>
            </a:r>
            <a:r>
              <a:rPr lang="bg-BG" dirty="0"/>
              <a:t>от ключова дума</a:t>
            </a:r>
          </a:p>
          <a:p>
            <a:pPr lvl="1"/>
            <a:r>
              <a:rPr lang="bg-BG" dirty="0"/>
              <a:t>Поставя се, ако не сме сигурни в </a:t>
            </a:r>
            <a:r>
              <a:rPr lang="bg-BG" b="1" dirty="0"/>
              <a:t>изписването</a:t>
            </a:r>
            <a:r>
              <a:rPr lang="bg-BG" dirty="0"/>
              <a:t> на дадена дума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 за улесняване на търсенето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05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en-US" dirty="0">
                <a:hlinkClick r:id="rId2"/>
              </a:rPr>
              <a:t>www.google.com</a:t>
            </a:r>
            <a:r>
              <a:rPr lang="en-US" dirty="0"/>
              <a:t> </a:t>
            </a:r>
            <a:r>
              <a:rPr lang="bg-BG" dirty="0"/>
              <a:t>и потърсете отговор на въпроса – "Има ли суперкомпютър в България</a:t>
            </a:r>
            <a:r>
              <a:rPr lang="en-US" dirty="0"/>
              <a:t>?</a:t>
            </a:r>
            <a:r>
              <a:rPr lang="bg-BG" dirty="0"/>
              <a:t>"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Търсене на суперкомпютри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050" y="2574000"/>
            <a:ext cx="7222800" cy="399074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3331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739175"/>
          </a:xfrm>
        </p:spPr>
        <p:txBody>
          <a:bodyPr/>
          <a:lstStyle/>
          <a:p>
            <a:r>
              <a:rPr lang="bg-BG" dirty="0"/>
              <a:t>͏Разширено търсене на информация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500" y="864000"/>
            <a:ext cx="6255000" cy="35716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2174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Разширено търсене </a:t>
            </a:r>
            <a:r>
              <a:rPr lang="bg-BG" dirty="0"/>
              <a:t>– възможност за задаване на повече детайли при търсене</a:t>
            </a:r>
          </a:p>
          <a:p>
            <a:r>
              <a:rPr lang="bg-BG" dirty="0"/>
              <a:t>Примери:</a:t>
            </a:r>
          </a:p>
          <a:p>
            <a:pPr lvl="1">
              <a:spcAft>
                <a:spcPts val="1200"/>
              </a:spcAft>
            </a:pPr>
            <a:r>
              <a:rPr lang="bg-BG" dirty="0"/>
              <a:t>Конкретни думи или фрази</a:t>
            </a:r>
          </a:p>
          <a:p>
            <a:pPr lvl="1">
              <a:spcAft>
                <a:spcPts val="1200"/>
              </a:spcAft>
            </a:pPr>
            <a:r>
              <a:rPr lang="bg-BG" dirty="0"/>
              <a:t>Тип и големина на файла</a:t>
            </a:r>
          </a:p>
          <a:p>
            <a:pPr lvl="1">
              <a:spcAft>
                <a:spcPts val="1200"/>
              </a:spcAft>
            </a:pPr>
            <a:r>
              <a:rPr lang="bg-BG" dirty="0"/>
              <a:t>Език на сайта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Разширено търсене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05"/>
          <a:stretch/>
        </p:blipFill>
        <p:spPr>
          <a:xfrm>
            <a:off x="6996000" y="2124000"/>
            <a:ext cx="4455000" cy="44262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8833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919" y="1271731"/>
            <a:ext cx="9939268" cy="53837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Разширено търсене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4296000" y="2844000"/>
            <a:ext cx="4545000" cy="1555862"/>
          </a:xfrm>
          <a:prstGeom prst="wedgeRoundRectCallout">
            <a:avLst>
              <a:gd name="adj1" fmla="val 71035"/>
              <a:gd name="adj2" fmla="val -8859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пуснем разширеното търсене, отваряме менюто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Настройки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63086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147" y="1271131"/>
            <a:ext cx="9934146" cy="53809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Разширено търсене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2946000" y="5049000"/>
            <a:ext cx="3600000" cy="1125000"/>
          </a:xfrm>
          <a:prstGeom prst="wedgeRoundRectCallout">
            <a:avLst>
              <a:gd name="adj1" fmla="val 86789"/>
              <a:gd name="adj2" fmla="val 6654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опцията 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Разширено търсене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15200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147" y="1271131"/>
            <a:ext cx="9934146" cy="53809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Разширено търсене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6252293" y="4104000"/>
            <a:ext cx="4815000" cy="1890000"/>
          </a:xfrm>
          <a:prstGeom prst="wedgeRoundRectCallout">
            <a:avLst>
              <a:gd name="adj1" fmla="val 35362"/>
              <a:gd name="adj2" fmla="val 197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прозорец, в който може да търсим информация, като задаваме повече детайли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5620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147" y="1271131"/>
            <a:ext cx="9934146" cy="53809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Разширено търсене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148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147" y="1271131"/>
            <a:ext cx="9934146" cy="53809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Разширено търсене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99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Търсещи машини</a:t>
            </a:r>
          </a:p>
          <a:p>
            <a:r>
              <a:rPr lang="bg-BG" dirty="0"/>
              <a:t>͏</a:t>
            </a:r>
            <a:r>
              <a:rPr lang="bg-BG" b="1" dirty="0"/>
              <a:t>Ключови думи </a:t>
            </a:r>
            <a:r>
              <a:rPr lang="bg-BG" dirty="0"/>
              <a:t>за търсене на информация</a:t>
            </a:r>
          </a:p>
          <a:p>
            <a:r>
              <a:rPr lang="bg-BG" dirty="0"/>
              <a:t>͏</a:t>
            </a:r>
            <a:r>
              <a:rPr lang="bg-BG" b="1" dirty="0"/>
              <a:t>Разширено търсене </a:t>
            </a:r>
            <a:r>
              <a:rPr lang="bg-BG" dirty="0"/>
              <a:t>на информация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 помощта на разширеното търсене на </a:t>
            </a:r>
            <a:r>
              <a:rPr lang="en-US" sz="3600" b="1" dirty="0">
                <a:solidFill>
                  <a:schemeClr val="accent3"/>
                </a:solidFill>
              </a:rPr>
              <a:t>G</a:t>
            </a:r>
            <a:r>
              <a:rPr lang="en-US" sz="3600" b="1" dirty="0">
                <a:solidFill>
                  <a:srgbClr val="FF0000"/>
                </a:solidFill>
              </a:rPr>
              <a:t>o</a:t>
            </a:r>
            <a:r>
              <a:rPr lang="en-US" sz="3600" b="1" dirty="0">
                <a:solidFill>
                  <a:schemeClr val="accent1"/>
                </a:solidFill>
              </a:rPr>
              <a:t>o</a:t>
            </a:r>
            <a:r>
              <a:rPr lang="en-US" sz="3600" b="1" dirty="0">
                <a:solidFill>
                  <a:srgbClr val="00B0F0"/>
                </a:solidFill>
              </a:rPr>
              <a:t>g</a:t>
            </a:r>
            <a:r>
              <a:rPr lang="en-US" sz="3600" b="1" dirty="0">
                <a:solidFill>
                  <a:schemeClr val="accent2"/>
                </a:solidFill>
              </a:rPr>
              <a:t>l</a:t>
            </a:r>
            <a:r>
              <a:rPr lang="en-US" sz="3600" b="1" dirty="0">
                <a:solidFill>
                  <a:srgbClr val="FF0000"/>
                </a:solidFill>
              </a:rPr>
              <a:t>e</a:t>
            </a:r>
            <a:r>
              <a:rPr lang="en-US" sz="3600" dirty="0"/>
              <a:t>, </a:t>
            </a:r>
            <a:r>
              <a:rPr lang="bg-BG" sz="3600" dirty="0"/>
              <a:t>потърсете информация за средната заплата в България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Разширено търсене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500" y="2786409"/>
            <a:ext cx="6615000" cy="37205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7517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8000">
              <a:spcAft>
                <a:spcPts val="1200"/>
              </a:spcAft>
              <a:buClr>
                <a:schemeClr val="bg2"/>
              </a:buClr>
            </a:pPr>
            <a:r>
              <a:rPr lang="ru-RU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Търсеща машина</a:t>
            </a:r>
            <a:r>
              <a:rPr lang="en-US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ru-RU" sz="3000" dirty="0">
                <a:solidFill>
                  <a:schemeClr val="bg2"/>
                </a:solidFill>
              </a:rPr>
              <a:t>– </a:t>
            </a:r>
            <a:r>
              <a:rPr lang="ru-RU" sz="3000" b="1" dirty="0">
                <a:solidFill>
                  <a:schemeClr val="bg2"/>
                </a:solidFill>
              </a:rPr>
              <a:t>софтуерна система</a:t>
            </a:r>
            <a:r>
              <a:rPr lang="ru-RU" sz="3000" dirty="0">
                <a:solidFill>
                  <a:schemeClr val="bg2"/>
                </a:solidFill>
              </a:rPr>
              <a:t>, която събира</a:t>
            </a:r>
            <a:r>
              <a:rPr lang="en-US" sz="3000" dirty="0">
                <a:solidFill>
                  <a:schemeClr val="bg2"/>
                </a:solidFill>
              </a:rPr>
              <a:t> </a:t>
            </a:r>
            <a:r>
              <a:rPr lang="ru-RU" sz="3000" dirty="0">
                <a:solidFill>
                  <a:schemeClr val="bg2"/>
                </a:solidFill>
              </a:rPr>
              <a:t>информация от различни източници</a:t>
            </a:r>
            <a:endParaRPr lang="en-US" sz="3000" dirty="0">
              <a:solidFill>
                <a:schemeClr val="bg2"/>
              </a:solidFill>
            </a:endParaRP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2"/>
                </a:solidFill>
              </a:rPr>
              <a:t>Улеснява</a:t>
            </a:r>
            <a:r>
              <a:rPr lang="bg-BG" sz="2800" dirty="0">
                <a:solidFill>
                  <a:schemeClr val="bg2"/>
                </a:solidFill>
              </a:rPr>
              <a:t> извличането на </a:t>
            </a:r>
            <a:r>
              <a:rPr lang="bg-BG" sz="2800" b="1" dirty="0">
                <a:solidFill>
                  <a:schemeClr val="bg2"/>
                </a:solidFill>
              </a:rPr>
              <a:t>информация</a:t>
            </a:r>
            <a:r>
              <a:rPr lang="bg-BG" sz="2800" dirty="0">
                <a:solidFill>
                  <a:schemeClr val="bg2"/>
                </a:solidFill>
              </a:rPr>
              <a:t> от интернет</a:t>
            </a:r>
          </a:p>
          <a:p>
            <a:pPr marL="468000">
              <a:spcAft>
                <a:spcPts val="1200"/>
              </a:spcAft>
              <a:buClr>
                <a:schemeClr val="bg2"/>
              </a:buClr>
            </a:pPr>
            <a:r>
              <a:rPr lang="ru-RU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Ключови думи </a:t>
            </a:r>
            <a:r>
              <a:rPr lang="en-US" sz="3000" dirty="0">
                <a:solidFill>
                  <a:schemeClr val="bg2"/>
                </a:solidFill>
              </a:rPr>
              <a:t>–</a:t>
            </a:r>
            <a:r>
              <a:rPr lang="ru-RU" sz="3000" dirty="0">
                <a:solidFill>
                  <a:schemeClr val="bg2"/>
                </a:solidFill>
              </a:rPr>
              <a:t> специфични </a:t>
            </a:r>
            <a:r>
              <a:rPr lang="ru-RU" sz="3000" b="1" dirty="0">
                <a:solidFill>
                  <a:schemeClr val="bg2"/>
                </a:solidFill>
              </a:rPr>
              <a:t>термини</a:t>
            </a:r>
            <a:r>
              <a:rPr lang="ru-RU" sz="3000" dirty="0">
                <a:solidFill>
                  <a:schemeClr val="bg2"/>
                </a:solidFill>
              </a:rPr>
              <a:t>, </a:t>
            </a:r>
            <a:r>
              <a:rPr lang="ru-RU" sz="3000" b="1" dirty="0">
                <a:solidFill>
                  <a:schemeClr val="bg2"/>
                </a:solidFill>
              </a:rPr>
              <a:t>фрази</a:t>
            </a:r>
            <a:r>
              <a:rPr lang="ru-RU" sz="3000" dirty="0">
                <a:solidFill>
                  <a:schemeClr val="bg2"/>
                </a:solidFill>
              </a:rPr>
              <a:t> или </a:t>
            </a:r>
            <a:r>
              <a:rPr lang="ru-RU" sz="3000" b="1" dirty="0">
                <a:solidFill>
                  <a:schemeClr val="bg2"/>
                </a:solidFill>
              </a:rPr>
              <a:t>комбинации</a:t>
            </a:r>
            <a:r>
              <a:rPr lang="ru-RU" sz="3000" dirty="0">
                <a:solidFill>
                  <a:schemeClr val="bg2"/>
                </a:solidFill>
              </a:rPr>
              <a:t> от думи, чрез които търсим информация </a:t>
            </a:r>
            <a:r>
              <a:rPr lang="ru-RU" sz="3000" dirty="0" err="1">
                <a:solidFill>
                  <a:schemeClr val="bg2"/>
                </a:solidFill>
              </a:rPr>
              <a:t>по-точно</a:t>
            </a:r>
            <a:endParaRPr lang="ru-RU" sz="3000" dirty="0">
              <a:solidFill>
                <a:schemeClr val="bg2"/>
              </a:solidFill>
            </a:endParaRPr>
          </a:p>
          <a:p>
            <a:pPr marL="468000">
              <a:spcAft>
                <a:spcPts val="1200"/>
              </a:spcAft>
              <a:buClr>
                <a:schemeClr val="bg2"/>
              </a:buClr>
            </a:pPr>
            <a:r>
              <a:rPr lang="ru-RU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Разширено търсене </a:t>
            </a:r>
            <a:r>
              <a:rPr lang="ru-RU" sz="3000" dirty="0">
                <a:solidFill>
                  <a:schemeClr val="bg2"/>
                </a:solidFill>
              </a:rPr>
              <a:t>– дава възможност за задаване на </a:t>
            </a:r>
            <a:r>
              <a:rPr lang="ru-RU" sz="3000" b="1" dirty="0">
                <a:solidFill>
                  <a:schemeClr val="bg2"/>
                </a:solidFill>
              </a:rPr>
              <a:t>детайли</a:t>
            </a:r>
            <a:r>
              <a:rPr lang="ru-RU" sz="3000" dirty="0">
                <a:solidFill>
                  <a:schemeClr val="bg2"/>
                </a:solidFill>
              </a:rPr>
              <a:t> при </a:t>
            </a:r>
            <a:r>
              <a:rPr lang="ru-RU" sz="3000" b="1" dirty="0">
                <a:solidFill>
                  <a:schemeClr val="bg2"/>
                </a:solidFill>
              </a:rPr>
              <a:t>търсенето</a:t>
            </a:r>
            <a:r>
              <a:rPr lang="ru-RU" sz="3000" dirty="0">
                <a:solidFill>
                  <a:schemeClr val="bg2"/>
                </a:solidFill>
              </a:rPr>
              <a:t> на </a:t>
            </a:r>
            <a:r>
              <a:rPr lang="ru-RU" sz="3000" b="1" dirty="0">
                <a:solidFill>
                  <a:schemeClr val="bg2"/>
                </a:solidFill>
              </a:rPr>
              <a:t>информация</a:t>
            </a:r>
            <a:r>
              <a:rPr lang="ru-RU" sz="3000" dirty="0">
                <a:solidFill>
                  <a:schemeClr val="bg2"/>
                </a:solidFill>
              </a:rPr>
              <a:t> в интернет</a:t>
            </a:r>
            <a:endParaRPr lang="en-US" sz="30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>
          <a:xfrm>
            <a:off x="615109" y="5585916"/>
            <a:ext cx="10961783" cy="1128084"/>
          </a:xfrm>
        </p:spPr>
        <p:txBody>
          <a:bodyPr/>
          <a:lstStyle/>
          <a:p>
            <a:r>
              <a:rPr lang="bg-BG" dirty="0"/>
              <a:t>Програми за извличане на информация от </a:t>
            </a:r>
            <a:r>
              <a:rPr lang="en-US" dirty="0"/>
              <a:t>World Wide Web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͏Търсещи машини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765" y="729000"/>
            <a:ext cx="5670470" cy="377339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2874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46000" y="1121143"/>
            <a:ext cx="9949234" cy="5546589"/>
          </a:xfrm>
        </p:spPr>
        <p:txBody>
          <a:bodyPr>
            <a:normAutofit fontScale="92500" lnSpcReduction="10000"/>
          </a:bodyPr>
          <a:lstStyle/>
          <a:p>
            <a:r>
              <a:rPr lang="bg-BG" sz="3500" dirty="0"/>
              <a:t>Обемът на информация в интернет е </a:t>
            </a:r>
            <a:r>
              <a:rPr lang="bg-BG" sz="3500" b="1" dirty="0"/>
              <a:t>огромен</a:t>
            </a:r>
            <a:r>
              <a:rPr lang="bg-BG" sz="3500" dirty="0"/>
              <a:t> и </a:t>
            </a:r>
            <a:r>
              <a:rPr lang="bg-BG" sz="3500" b="1" dirty="0"/>
              <a:t>нараства</a:t>
            </a:r>
            <a:r>
              <a:rPr lang="bg-BG" sz="3500" dirty="0"/>
              <a:t> с все по-големи темпове </a:t>
            </a:r>
            <a:r>
              <a:rPr lang="bg-BG" sz="3500" b="1" dirty="0"/>
              <a:t>ежедневно</a:t>
            </a:r>
          </a:p>
          <a:p>
            <a:r>
              <a:rPr lang="ru-RU" b="1" dirty="0"/>
              <a:t>͏</a:t>
            </a:r>
            <a:r>
              <a:rPr lang="ru-RU" sz="3500" b="1" dirty="0">
                <a:solidFill>
                  <a:schemeClr val="bg1"/>
                </a:solidFill>
              </a:rPr>
              <a:t>Търсеща машина </a:t>
            </a:r>
            <a:r>
              <a:rPr lang="ru-RU" sz="3500" dirty="0"/>
              <a:t>(</a:t>
            </a:r>
            <a:r>
              <a:rPr lang="ru-RU" sz="3500" b="1" dirty="0"/>
              <a:t>търсачка</a:t>
            </a:r>
            <a:r>
              <a:rPr lang="ru-RU" sz="3500" dirty="0"/>
              <a:t>) – </a:t>
            </a:r>
            <a:r>
              <a:rPr lang="ru-RU" sz="3500" b="1" dirty="0"/>
              <a:t>софтуерна система</a:t>
            </a:r>
            <a:r>
              <a:rPr lang="ru-RU" sz="3500" dirty="0"/>
              <a:t>, която събира информация от всички достъпни източници в интернет</a:t>
            </a:r>
          </a:p>
          <a:p>
            <a:pPr lvl="1"/>
            <a:r>
              <a:rPr lang="ru-RU" b="1" dirty="0"/>
              <a:t>Улеснява извличането </a:t>
            </a:r>
            <a:r>
              <a:rPr lang="ru-RU" dirty="0"/>
              <a:t>на информация от </a:t>
            </a:r>
            <a:r>
              <a:rPr lang="bg-BG" b="1" dirty="0"/>
              <a:t>световната мрежа </a:t>
            </a:r>
          </a:p>
          <a:p>
            <a:r>
              <a:rPr lang="ru-RU" sz="3500" dirty="0"/>
              <a:t>Най-популярни </a:t>
            </a:r>
            <a:r>
              <a:rPr lang="ru-RU" sz="3500" b="1" dirty="0"/>
              <a:t>търсачки</a:t>
            </a:r>
            <a:r>
              <a:rPr lang="ru-RU" sz="3500" dirty="0"/>
              <a:t>:</a:t>
            </a:r>
          </a:p>
          <a:p>
            <a:pPr lvl="1"/>
            <a:r>
              <a:rPr lang="en-US" dirty="0"/>
              <a:t>͏</a:t>
            </a:r>
            <a:r>
              <a:rPr lang="en-US" sz="3200" b="1" dirty="0">
                <a:solidFill>
                  <a:schemeClr val="accent3"/>
                </a:solidFill>
              </a:rPr>
              <a:t>G</a:t>
            </a:r>
            <a:r>
              <a:rPr lang="en-US" sz="3200" b="1" dirty="0">
                <a:solidFill>
                  <a:srgbClr val="FF0000"/>
                </a:solidFill>
              </a:rPr>
              <a:t>o</a:t>
            </a:r>
            <a:r>
              <a:rPr lang="en-US" sz="3200" b="1" dirty="0">
                <a:solidFill>
                  <a:schemeClr val="accent1"/>
                </a:solidFill>
              </a:rPr>
              <a:t>o</a:t>
            </a:r>
            <a:r>
              <a:rPr lang="en-US" sz="3200" b="1" dirty="0">
                <a:solidFill>
                  <a:srgbClr val="00B0F0"/>
                </a:solidFill>
              </a:rPr>
              <a:t>g</a:t>
            </a:r>
            <a:r>
              <a:rPr lang="en-US" sz="3200" b="1" dirty="0">
                <a:solidFill>
                  <a:schemeClr val="accent2"/>
                </a:solidFill>
              </a:rPr>
              <a:t>l</a:t>
            </a:r>
            <a:r>
              <a:rPr lang="en-US" sz="3200" b="1" dirty="0">
                <a:solidFill>
                  <a:srgbClr val="FF0000"/>
                </a:solidFill>
              </a:rPr>
              <a:t>e</a:t>
            </a:r>
            <a:r>
              <a:rPr lang="bg-BG" sz="3200" b="1" dirty="0">
                <a:solidFill>
                  <a:srgbClr val="FF0000"/>
                </a:solidFill>
              </a:rPr>
              <a:t> </a:t>
            </a:r>
            <a:r>
              <a:rPr lang="bg-BG" sz="3200" b="1" dirty="0"/>
              <a:t>– </a:t>
            </a:r>
            <a:r>
              <a:rPr lang="en-US" sz="3200" b="1" dirty="0">
                <a:hlinkClick r:id="rId2"/>
              </a:rPr>
              <a:t>www.google.com</a:t>
            </a:r>
            <a:endParaRPr lang="en-US" sz="3200" b="1" dirty="0"/>
          </a:p>
          <a:p>
            <a:pPr lvl="1"/>
            <a:r>
              <a:rPr lang="en-US" sz="3200" b="1" dirty="0"/>
              <a:t>Bing – </a:t>
            </a:r>
            <a:r>
              <a:rPr lang="en-US" sz="3200" b="1" dirty="0">
                <a:hlinkClick r:id="rId3"/>
              </a:rPr>
              <a:t>www.bing.com</a:t>
            </a:r>
            <a:r>
              <a:rPr lang="en-US" sz="3200" b="1" dirty="0"/>
              <a:t>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͏Търсещи машини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35" t="9048" r="20346" b="9490"/>
          <a:stretch/>
        </p:blipFill>
        <p:spPr>
          <a:xfrm>
            <a:off x="8976000" y="4250797"/>
            <a:ext cx="1665000" cy="241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86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802338"/>
          </a:xfrm>
        </p:spPr>
        <p:txBody>
          <a:bodyPr/>
          <a:lstStyle/>
          <a:p>
            <a:r>
              <a:rPr lang="bg-BG" dirty="0"/>
              <a:t>Ключови думи за търсене на информация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603" y="1494000"/>
            <a:ext cx="2990793" cy="254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888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͏</a:t>
            </a:r>
            <a:r>
              <a:rPr lang="ru-RU" b="1" dirty="0">
                <a:solidFill>
                  <a:schemeClr val="bg1"/>
                </a:solidFill>
              </a:rPr>
              <a:t>Ключови думи </a:t>
            </a:r>
            <a:r>
              <a:rPr lang="en-US" dirty="0"/>
              <a:t>–</a:t>
            </a:r>
            <a:r>
              <a:rPr lang="ru-RU" dirty="0"/>
              <a:t> специфични термини, фрази или комбинации от думи</a:t>
            </a:r>
            <a:endParaRPr lang="en-US" dirty="0"/>
          </a:p>
          <a:p>
            <a:pPr lvl="1">
              <a:spcAft>
                <a:spcPts val="1200"/>
              </a:spcAft>
            </a:pPr>
            <a:r>
              <a:rPr lang="bg-BG" dirty="0"/>
              <a:t>П</a:t>
            </a:r>
            <a:r>
              <a:rPr lang="ru-RU" dirty="0"/>
              <a:t>отребителите ги въвеждат в търсачка, за да намерят </a:t>
            </a:r>
            <a:r>
              <a:rPr lang="ru-RU" b="1" dirty="0"/>
              <a:t>подходяща информация </a:t>
            </a:r>
            <a:r>
              <a:rPr lang="ru-RU" dirty="0"/>
              <a:t>по </a:t>
            </a:r>
            <a:r>
              <a:rPr lang="ru-RU" b="1" dirty="0"/>
              <a:t>определена тема</a:t>
            </a:r>
          </a:p>
          <a:p>
            <a:pPr lvl="1">
              <a:spcAft>
                <a:spcPts val="1200"/>
              </a:spcAft>
            </a:pPr>
            <a:r>
              <a:rPr lang="ru-RU" b="1" dirty="0"/>
              <a:t>Подредбата</a:t>
            </a:r>
            <a:r>
              <a:rPr lang="ru-RU" dirty="0"/>
              <a:t> и </a:t>
            </a:r>
            <a:r>
              <a:rPr lang="ru-RU" b="1" dirty="0"/>
              <a:t>изборът</a:t>
            </a:r>
            <a:r>
              <a:rPr lang="ru-RU" dirty="0"/>
              <a:t> на ключовите думи има значение за намиране на </a:t>
            </a:r>
            <a:r>
              <a:rPr lang="ru-RU" b="1" dirty="0"/>
              <a:t>по-точна информация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Ключови думи за търсене на информация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80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552" y="1278031"/>
            <a:ext cx="9923266" cy="53751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1000" y="100750"/>
            <a:ext cx="10620000" cy="882654"/>
          </a:xfrm>
        </p:spPr>
        <p:txBody>
          <a:bodyPr>
            <a:normAutofit/>
          </a:bodyPr>
          <a:lstStyle/>
          <a:p>
            <a:r>
              <a:rPr lang="bg-BG" sz="3500" dirty="0"/>
              <a:t>Търсене на информация в интернет с ключови думи</a:t>
            </a:r>
            <a:endParaRPr lang="en-US" sz="3500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336000" y="4464000"/>
            <a:ext cx="5580000" cy="1935000"/>
          </a:xfrm>
          <a:prstGeom prst="wedgeRoundRectCallout">
            <a:avLst>
              <a:gd name="adj1" fmla="val -20005"/>
              <a:gd name="adj2" fmla="val -19416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потърсим информация, трябва да отворим бразузъра и да въведем адреса на търсачката –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www.google.com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743481" y="1854000"/>
            <a:ext cx="4662943" cy="1980000"/>
          </a:xfrm>
          <a:prstGeom prst="wedgeRoundRectCallout">
            <a:avLst>
              <a:gd name="adj1" fmla="val -41067"/>
              <a:gd name="adj2" fmla="val 6499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Повечето браузъри имат свои търсачки, които могат да се използват директно, без търсене в интернет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725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181" y="1274582"/>
            <a:ext cx="9934006" cy="538092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1000" y="100750"/>
            <a:ext cx="10620000" cy="882654"/>
          </a:xfrm>
        </p:spPr>
        <p:txBody>
          <a:bodyPr>
            <a:normAutofit/>
          </a:bodyPr>
          <a:lstStyle/>
          <a:p>
            <a:r>
              <a:rPr lang="bg-BG" sz="3500" dirty="0"/>
              <a:t>Търсене на информация в интернет с ключови думи</a:t>
            </a:r>
            <a:endParaRPr lang="en-US" sz="3500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291000" y="4509000"/>
            <a:ext cx="4719485" cy="1215000"/>
          </a:xfrm>
          <a:prstGeom prst="wedgeRoundRectCallout">
            <a:avLst>
              <a:gd name="adj1" fmla="val 41262"/>
              <a:gd name="adj2" fmla="val -10653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полето за търсене се въвеждат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ключовите думи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873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919" y="1271730"/>
            <a:ext cx="9939268" cy="53837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1000" y="100750"/>
            <a:ext cx="10620000" cy="882654"/>
          </a:xfrm>
        </p:spPr>
        <p:txBody>
          <a:bodyPr>
            <a:normAutofit/>
          </a:bodyPr>
          <a:lstStyle/>
          <a:p>
            <a:r>
              <a:rPr lang="bg-BG" sz="3500" dirty="0"/>
              <a:t>Търсене на информация в интернет с ключови думи</a:t>
            </a: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934627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5233</TotalTime>
  <Words>735</Words>
  <Application>Microsoft Office PowerPoint</Application>
  <PresentationFormat>Widescreen</PresentationFormat>
  <Paragraphs>101</Paragraphs>
  <Slides>23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Consolas</vt:lpstr>
      <vt:lpstr>Wingdings</vt:lpstr>
      <vt:lpstr>SoftUni</vt:lpstr>
      <vt:lpstr>Търсене на информация  по зададена тема</vt:lpstr>
      <vt:lpstr>Съдържание</vt:lpstr>
      <vt:lpstr>͏Търсещи машини</vt:lpstr>
      <vt:lpstr>͏Търсещи машини</vt:lpstr>
      <vt:lpstr>Ключови думи за търсене на информация</vt:lpstr>
      <vt:lpstr>Ключови думи за търсене на информация</vt:lpstr>
      <vt:lpstr>Търсене на информация в интернет с ключови думи</vt:lpstr>
      <vt:lpstr>Търсене на информация в интернет с ключови думи</vt:lpstr>
      <vt:lpstr>Търсене на информация в интернет с ключови думи</vt:lpstr>
      <vt:lpstr>Търсене на информация в интернет с ключови думи</vt:lpstr>
      <vt:lpstr>Правила за улесняване на търсенето</vt:lpstr>
      <vt:lpstr>Задача: Търсене на суперкомпютри</vt:lpstr>
      <vt:lpstr>͏Разширено търсене на информация</vt:lpstr>
      <vt:lpstr>Разширено търсене</vt:lpstr>
      <vt:lpstr>Разширено търсене</vt:lpstr>
      <vt:lpstr>Разширено търсене</vt:lpstr>
      <vt:lpstr>Разширено търсене</vt:lpstr>
      <vt:lpstr>Разширено търсене</vt:lpstr>
      <vt:lpstr>Разширено търсене</vt:lpstr>
      <vt:lpstr>Задача: Разширено търсене</vt:lpstr>
      <vt:lpstr>Какво научихме днес?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Търсене на информация по зададена тема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Zaraliev</cp:lastModifiedBy>
  <cp:revision>357</cp:revision>
  <dcterms:created xsi:type="dcterms:W3CDTF">2018-05-23T13:08:44Z</dcterms:created>
  <dcterms:modified xsi:type="dcterms:W3CDTF">2024-12-10T07:01:42Z</dcterms:modified>
  <cp:category/>
</cp:coreProperties>
</file>

<file path=docProps/thumbnail.jpeg>
</file>